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8" r:id="rId3"/>
    <p:sldId id="308" r:id="rId4"/>
    <p:sldId id="263" r:id="rId5"/>
    <p:sldId id="320" r:id="rId6"/>
    <p:sldId id="321" r:id="rId7"/>
    <p:sldId id="260" r:id="rId8"/>
    <p:sldId id="261" r:id="rId9"/>
    <p:sldId id="317" r:id="rId10"/>
    <p:sldId id="319" r:id="rId11"/>
    <p:sldId id="322" r:id="rId12"/>
    <p:sldId id="323" r:id="rId13"/>
    <p:sldId id="324" r:id="rId14"/>
    <p:sldId id="325" r:id="rId15"/>
    <p:sldId id="326" r:id="rId16"/>
    <p:sldId id="327" r:id="rId17"/>
    <p:sldId id="328" r:id="rId18"/>
    <p:sldId id="329" r:id="rId19"/>
    <p:sldId id="330" r:id="rId20"/>
    <p:sldId id="332" r:id="rId21"/>
    <p:sldId id="331" r:id="rId22"/>
    <p:sldId id="333" r:id="rId23"/>
    <p:sldId id="275" r:id="rId24"/>
  </p:sldIdLst>
  <p:sldSz cx="9144000" cy="5143500" type="screen16x9"/>
  <p:notesSz cx="6858000" cy="9144000"/>
  <p:embeddedFontLst>
    <p:embeddedFont>
      <p:font typeface="Open Sans"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Raleway" panose="020B0604020202020204" charset="0"/>
      <p:regular r:id="rId34"/>
      <p:bold r:id="rId35"/>
      <p:italic r:id="rId36"/>
      <p:boldItalic r:id="rId37"/>
    </p:embeddedFont>
    <p:embeddedFont>
      <p:font typeface="Reem Kufi" panose="020B0604020202020204" charset="-78"/>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88A8B-FEC7-43D3-A5F4-D0FA5D6364B4}">
  <a:tblStyle styleId="{B5488A8B-FEC7-43D3-A5F4-D0FA5D636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56CE4F-FF4C-4B97-A71E-5DC20335181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0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63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36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90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5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65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68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75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23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9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48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62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045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77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04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1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2800" y="1182400"/>
            <a:ext cx="5678400" cy="2303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30850" y="3551600"/>
            <a:ext cx="5682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5540850" y="57500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375" y="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6"/>
        <p:cNvGrpSpPr/>
        <p:nvPr/>
      </p:nvGrpSpPr>
      <p:grpSpPr>
        <a:xfrm>
          <a:off x="0" y="0"/>
          <a:ext cx="0" cy="0"/>
          <a:chOff x="0" y="0"/>
          <a:chExt cx="0" cy="0"/>
        </a:xfrm>
      </p:grpSpPr>
      <p:sp>
        <p:nvSpPr>
          <p:cNvPr id="187" name="Google Shape;187;p23"/>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3"/>
        <p:cNvGrpSpPr/>
        <p:nvPr/>
      </p:nvGrpSpPr>
      <p:grpSpPr>
        <a:xfrm>
          <a:off x="0" y="0"/>
          <a:ext cx="0" cy="0"/>
          <a:chOff x="0" y="0"/>
          <a:chExt cx="0" cy="0"/>
        </a:xfrm>
      </p:grpSpPr>
      <p:sp>
        <p:nvSpPr>
          <p:cNvPr id="174" name="Google Shape;174;p21"/>
          <p:cNvSpPr txBox="1">
            <a:spLocks noGrp="1"/>
          </p:cNvSpPr>
          <p:nvPr>
            <p:ph type="ctrTitle"/>
          </p:nvPr>
        </p:nvSpPr>
        <p:spPr>
          <a:xfrm>
            <a:off x="2382250" y="5350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1"/>
          <p:cNvSpPr txBox="1">
            <a:spLocks noGrp="1"/>
          </p:cNvSpPr>
          <p:nvPr>
            <p:ph type="subTitle" idx="1"/>
          </p:nvPr>
        </p:nvSpPr>
        <p:spPr>
          <a:xfrm>
            <a:off x="2382350" y="17004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6" name="Google Shape;176;p21"/>
          <p:cNvSpPr txBox="1"/>
          <p:nvPr/>
        </p:nvSpPr>
        <p:spPr>
          <a:xfrm>
            <a:off x="2382325" y="35634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u="sng">
                <a:solidFill>
                  <a:schemeClr val="hlink"/>
                </a:solidFill>
                <a:latin typeface="Open Sans"/>
                <a:ea typeface="Open Sans"/>
                <a:cs typeface="Open Sans"/>
                <a:sym typeface="Open Sans"/>
                <a:hlinkClick r:id="rId2"/>
              </a:rPr>
              <a:t>Slidesgo</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xmlns="" val="tx"/>
                    </a:ext>
                  </a:extLst>
                </a:hlinkClick>
              </a:rPr>
              <a:t>Flaticon</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xmlns="" val="tx"/>
                    </a:ext>
                  </a:extLst>
                </a:hlinkClick>
              </a:rPr>
              <a:t>Freepik</a:t>
            </a:r>
            <a:endParaRPr sz="1000" b="1" u="sng">
              <a:solidFill>
                <a:schemeClr val="dk1"/>
              </a:solidFill>
              <a:latin typeface="Open Sans"/>
              <a:ea typeface="Open Sans"/>
              <a:cs typeface="Open Sans"/>
              <a:sym typeface="Open Sans"/>
            </a:endParaRPr>
          </a:p>
        </p:txBody>
      </p:sp>
      <p:sp>
        <p:nvSpPr>
          <p:cNvPr id="177" name="Google Shape;177;p21"/>
          <p:cNvSpPr/>
          <p:nvPr/>
        </p:nvSpPr>
        <p:spPr>
          <a:xfrm rot="-5400000">
            <a:off x="-636463" y="152326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4998962" y="-17113"/>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5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466650"/>
            <a:ext cx="4360200" cy="15909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4027150" y="890101"/>
            <a:ext cx="1089900" cy="114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p:nvPr/>
        </p:nvSpPr>
        <p:spPr>
          <a:xfrm rot="-5400000">
            <a:off x="-636463" y="152326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4998962" y="-17113"/>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290763" y="17078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945638" y="17078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1290775" y="2501350"/>
            <a:ext cx="2907600" cy="18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4"/>
          </p:nvPr>
        </p:nvSpPr>
        <p:spPr>
          <a:xfrm>
            <a:off x="4945650" y="2501350"/>
            <a:ext cx="2907600" cy="18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title"/>
          </p:nvPr>
        </p:nvSpPr>
        <p:spPr>
          <a:xfrm>
            <a:off x="720000" y="445025"/>
            <a:ext cx="7704000" cy="113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5"/>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2" name="Google Shape;52;p8"/>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 name="Google Shape;59;p9"/>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
        <p:cNvGrpSpPr/>
        <p:nvPr/>
      </p:nvGrpSpPr>
      <p:grpSpPr>
        <a:xfrm>
          <a:off x="0" y="0"/>
          <a:ext cx="0" cy="0"/>
          <a:chOff x="0" y="0"/>
          <a:chExt cx="0" cy="0"/>
        </a:xfrm>
      </p:grpSpPr>
      <p:sp>
        <p:nvSpPr>
          <p:cNvPr id="73" name="Google Shape;73;p13"/>
          <p:cNvSpPr/>
          <p:nvPr/>
        </p:nvSpPr>
        <p:spPr>
          <a:xfrm flipH="1">
            <a:off x="7044330" y="0"/>
            <a:ext cx="2104669" cy="153904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2" hasCustomPrompt="1"/>
          </p:nvPr>
        </p:nvSpPr>
        <p:spPr>
          <a:xfrm>
            <a:off x="1886375"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3" hasCustomPrompt="1"/>
          </p:nvPr>
        </p:nvSpPr>
        <p:spPr>
          <a:xfrm>
            <a:off x="4204650"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4" hasCustomPrompt="1"/>
          </p:nvPr>
        </p:nvSpPr>
        <p:spPr>
          <a:xfrm>
            <a:off x="6522925"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
          </p:nvPr>
        </p:nvSpPr>
        <p:spPr>
          <a:xfrm>
            <a:off x="1100975"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9" name="Google Shape;79;p13"/>
          <p:cNvSpPr txBox="1">
            <a:spLocks noGrp="1"/>
          </p:cNvSpPr>
          <p:nvPr>
            <p:ph type="subTitle" idx="5"/>
          </p:nvPr>
        </p:nvSpPr>
        <p:spPr>
          <a:xfrm>
            <a:off x="3419250"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 name="Google Shape;80;p13"/>
          <p:cNvSpPr txBox="1">
            <a:spLocks noGrp="1"/>
          </p:cNvSpPr>
          <p:nvPr>
            <p:ph type="subTitle" idx="6"/>
          </p:nvPr>
        </p:nvSpPr>
        <p:spPr>
          <a:xfrm>
            <a:off x="5737525"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1" name="Google Shape;81;p13"/>
          <p:cNvSpPr/>
          <p:nvPr/>
        </p:nvSpPr>
        <p:spPr>
          <a:xfrm flipH="1">
            <a:off x="7631938" y="-94300"/>
            <a:ext cx="1754961" cy="1575164"/>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85698" y="37432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8604453" y="2802700"/>
            <a:ext cx="660312"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0" y="4347725"/>
            <a:ext cx="1243550" cy="795768"/>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10800000" flipH="1">
            <a:off x="7996250" y="3870446"/>
            <a:ext cx="1152773" cy="1273054"/>
          </a:xfrm>
          <a:custGeom>
            <a:avLst/>
            <a:gdLst/>
            <a:ahLst/>
            <a:cxnLst/>
            <a:rect l="l" t="t" r="r" b="b"/>
            <a:pathLst>
              <a:path w="40655" h="44897" extrusionOk="0">
                <a:moveTo>
                  <a:pt x="1099" y="0"/>
                </a:moveTo>
                <a:cubicBezTo>
                  <a:pt x="1" y="6109"/>
                  <a:pt x="1325" y="13586"/>
                  <a:pt x="3236" y="18521"/>
                </a:cubicBezTo>
                <a:cubicBezTo>
                  <a:pt x="6802" y="27639"/>
                  <a:pt x="13422" y="30874"/>
                  <a:pt x="22795" y="32378"/>
                </a:cubicBezTo>
                <a:cubicBezTo>
                  <a:pt x="27610" y="33146"/>
                  <a:pt x="30348" y="33898"/>
                  <a:pt x="33493" y="37720"/>
                </a:cubicBezTo>
                <a:cubicBezTo>
                  <a:pt x="35479" y="40127"/>
                  <a:pt x="37781" y="43181"/>
                  <a:pt x="40655" y="44896"/>
                </a:cubicBezTo>
                <a:lnTo>
                  <a:pt x="40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9"/>
          <p:cNvSpPr txBox="1">
            <a:spLocks noGrp="1"/>
          </p:cNvSpPr>
          <p:nvPr>
            <p:ph type="subTitle" idx="1"/>
          </p:nvPr>
        </p:nvSpPr>
        <p:spPr>
          <a:xfrm>
            <a:off x="788074" y="1306475"/>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1" name="Google Shape;141;p19"/>
          <p:cNvSpPr txBox="1">
            <a:spLocks noGrp="1"/>
          </p:cNvSpPr>
          <p:nvPr>
            <p:ph type="subTitle" idx="2"/>
          </p:nvPr>
        </p:nvSpPr>
        <p:spPr>
          <a:xfrm>
            <a:off x="788075" y="183237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9"/>
          <p:cNvSpPr txBox="1">
            <a:spLocks noGrp="1"/>
          </p:cNvSpPr>
          <p:nvPr>
            <p:ph type="subTitle" idx="3"/>
          </p:nvPr>
        </p:nvSpPr>
        <p:spPr>
          <a:xfrm>
            <a:off x="5013326" y="183237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9"/>
          <p:cNvSpPr txBox="1">
            <a:spLocks noGrp="1"/>
          </p:cNvSpPr>
          <p:nvPr>
            <p:ph type="subTitle" idx="4"/>
          </p:nvPr>
        </p:nvSpPr>
        <p:spPr>
          <a:xfrm>
            <a:off x="788075" y="35807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9"/>
          <p:cNvSpPr txBox="1">
            <a:spLocks noGrp="1"/>
          </p:cNvSpPr>
          <p:nvPr>
            <p:ph type="subTitle" idx="5"/>
          </p:nvPr>
        </p:nvSpPr>
        <p:spPr>
          <a:xfrm>
            <a:off x="5013326" y="35807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9"/>
          <p:cNvSpPr txBox="1">
            <a:spLocks noGrp="1"/>
          </p:cNvSpPr>
          <p:nvPr>
            <p:ph type="subTitle" idx="6"/>
          </p:nvPr>
        </p:nvSpPr>
        <p:spPr>
          <a:xfrm>
            <a:off x="788074" y="3054800"/>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6" name="Google Shape;146;p19"/>
          <p:cNvSpPr txBox="1">
            <a:spLocks noGrp="1"/>
          </p:cNvSpPr>
          <p:nvPr>
            <p:ph type="subTitle" idx="7"/>
          </p:nvPr>
        </p:nvSpPr>
        <p:spPr>
          <a:xfrm>
            <a:off x="5013324" y="1306475"/>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7" name="Google Shape;147;p19"/>
          <p:cNvSpPr txBox="1">
            <a:spLocks noGrp="1"/>
          </p:cNvSpPr>
          <p:nvPr>
            <p:ph type="subTitle" idx="8"/>
          </p:nvPr>
        </p:nvSpPr>
        <p:spPr>
          <a:xfrm>
            <a:off x="5013324" y="3054800"/>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8" name="Google Shape;148;p19"/>
          <p:cNvSpPr/>
          <p:nvPr/>
        </p:nvSpPr>
        <p:spPr>
          <a:xfrm flipH="1">
            <a:off x="7288940" y="4298773"/>
            <a:ext cx="1873037" cy="872196"/>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532523" y="413367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9"/>
        <p:cNvGrpSpPr/>
        <p:nvPr/>
      </p:nvGrpSpPr>
      <p:grpSpPr>
        <a:xfrm>
          <a:off x="0" y="0"/>
          <a:ext cx="0" cy="0"/>
          <a:chOff x="0" y="0"/>
          <a:chExt cx="0" cy="0"/>
        </a:xfrm>
      </p:grpSpPr>
      <p:sp>
        <p:nvSpPr>
          <p:cNvPr id="180" name="Google Shape;180;p22"/>
          <p:cNvSpPr/>
          <p:nvPr/>
        </p:nvSpPr>
        <p:spPr>
          <a:xfrm flipH="1">
            <a:off x="7463803" y="-16888"/>
            <a:ext cx="1727803" cy="1263488"/>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flipH="1">
            <a:off x="7946185" y="-94300"/>
            <a:ext cx="1440714" cy="129314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6398" y="40447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0" y="4347725"/>
            <a:ext cx="1243550" cy="795768"/>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8604453" y="2802700"/>
            <a:ext cx="660312"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rot="10800000" flipH="1">
            <a:off x="7996250" y="3870446"/>
            <a:ext cx="1152773" cy="1273054"/>
          </a:xfrm>
          <a:custGeom>
            <a:avLst/>
            <a:gdLst/>
            <a:ahLst/>
            <a:cxnLst/>
            <a:rect l="l" t="t" r="r" b="b"/>
            <a:pathLst>
              <a:path w="40655" h="44897" extrusionOk="0">
                <a:moveTo>
                  <a:pt x="1099" y="0"/>
                </a:moveTo>
                <a:cubicBezTo>
                  <a:pt x="1" y="6109"/>
                  <a:pt x="1325" y="13586"/>
                  <a:pt x="3236" y="18521"/>
                </a:cubicBezTo>
                <a:cubicBezTo>
                  <a:pt x="6802" y="27639"/>
                  <a:pt x="13422" y="30874"/>
                  <a:pt x="22795" y="32378"/>
                </a:cubicBezTo>
                <a:cubicBezTo>
                  <a:pt x="27610" y="33146"/>
                  <a:pt x="30348" y="33898"/>
                  <a:pt x="33493" y="37720"/>
                </a:cubicBezTo>
                <a:cubicBezTo>
                  <a:pt x="35479" y="40127"/>
                  <a:pt x="37781" y="43181"/>
                  <a:pt x="40655" y="44896"/>
                </a:cubicBezTo>
                <a:lnTo>
                  <a:pt x="40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eem Kufi"/>
              <a:buNone/>
              <a:defRPr sz="3000">
                <a:solidFill>
                  <a:schemeClr val="dk1"/>
                </a:solidFill>
                <a:latin typeface="Reem Kufi"/>
                <a:ea typeface="Reem Kufi"/>
                <a:cs typeface="Reem Kufi"/>
                <a:sym typeface="Reem Kufi"/>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8" r:id="rId6"/>
    <p:sldLayoutId id="2147483659" r:id="rId7"/>
    <p:sldLayoutId id="2147483665" r:id="rId8"/>
    <p:sldLayoutId id="2147483668" r:id="rId9"/>
    <p:sldLayoutId id="2147483669"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1732800" y="1182400"/>
            <a:ext cx="5678400" cy="23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TỔNG QUAN VỀ DJANGO FRAMEWORK</a:t>
            </a:r>
          </a:p>
        </p:txBody>
      </p:sp>
      <p:sp>
        <p:nvSpPr>
          <p:cNvPr id="203" name="Google Shape;203;p27"/>
          <p:cNvSpPr/>
          <p:nvPr/>
        </p:nvSpPr>
        <p:spPr>
          <a:xfrm>
            <a:off x="-18376" y="0"/>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18376" y="0"/>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0" y="4244250"/>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flipH="1">
            <a:off x="-61487" y="2796375"/>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flipH="1">
            <a:off x="6827935" y="4018050"/>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996350" y="-34200"/>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6678767">
            <a:off x="8358214" y="71452"/>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9">
            <a:extLst>
              <a:ext uri="{FF2B5EF4-FFF2-40B4-BE49-F238E27FC236}">
                <a16:creationId xmlns:a16="http://schemas.microsoft.com/office/drawing/2014/main" id="{46F815AC-7B96-4845-9410-9FF19A22DA30}"/>
              </a:ext>
            </a:extLst>
          </p:cNvPr>
          <p:cNvSpPr txBox="1">
            <a:spLocks noGrp="1"/>
          </p:cNvSpPr>
          <p:nvPr>
            <p:ph type="subTitle" idx="1"/>
          </p:nvPr>
        </p:nvSpPr>
        <p:spPr>
          <a:xfrm>
            <a:off x="3021435" y="3486100"/>
            <a:ext cx="3101129" cy="3780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Nhóm 16: Dự án Blog cá nhân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8107008" cy="887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Search</a:t>
            </a:r>
            <a:r>
              <a:rPr lang="en-US" sz="1800" kern="100">
                <a:effectLst/>
                <a:latin typeface="Reem Kufi" panose="020B0604020202020204" charset="-78"/>
                <a:ea typeface="Calibri" panose="020F0502020204030204" pitchFamily="34" charset="0"/>
                <a:cs typeface="Reem Kufi" panose="020B0604020202020204" charset="-78"/>
              </a:rPr>
              <a:t>: Tìm kiếm từ khoá theo tiêu đề và mô tả</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‘bóng đá’</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C38BA52E-C463-4978-93AB-5270165FD1EE}"/>
              </a:ext>
            </a:extLst>
          </p:cNvPr>
          <p:cNvPicPr>
            <a:picLocks noChangeAspect="1"/>
          </p:cNvPicPr>
          <p:nvPr/>
        </p:nvPicPr>
        <p:blipFill>
          <a:blip r:embed="rId3"/>
          <a:stretch>
            <a:fillRect/>
          </a:stretch>
        </p:blipFill>
        <p:spPr>
          <a:xfrm>
            <a:off x="1571413" y="1822027"/>
            <a:ext cx="6483908" cy="3154151"/>
          </a:xfrm>
          <a:prstGeom prst="rect">
            <a:avLst/>
          </a:prstGeom>
        </p:spPr>
      </p:pic>
    </p:spTree>
    <p:extLst>
      <p:ext uri="{BB962C8B-B14F-4D97-AF65-F5344CB8AC3E}">
        <p14:creationId xmlns:p14="http://schemas.microsoft.com/office/powerpoint/2010/main" val="338227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8107008" cy="887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Categories</a:t>
            </a:r>
            <a:r>
              <a:rPr lang="en-US" sz="1800" kern="100">
                <a:effectLst/>
                <a:latin typeface="Reem Kufi" panose="020B0604020202020204" charset="-78"/>
                <a:ea typeface="Calibri" panose="020F0502020204030204" pitchFamily="34" charset="0"/>
                <a:cs typeface="Reem Kufi" panose="020B0604020202020204" charset="-78"/>
              </a:rPr>
              <a:t>: Lọc theo danh mục</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‘Film and TV’</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4A527F09-AB77-44EA-93C4-6C4A4C14E351}"/>
              </a:ext>
            </a:extLst>
          </p:cNvPr>
          <p:cNvPicPr>
            <a:picLocks noChangeAspect="1"/>
          </p:cNvPicPr>
          <p:nvPr/>
        </p:nvPicPr>
        <p:blipFill>
          <a:blip r:embed="rId3"/>
          <a:stretch>
            <a:fillRect/>
          </a:stretch>
        </p:blipFill>
        <p:spPr>
          <a:xfrm>
            <a:off x="1664215" y="1748252"/>
            <a:ext cx="6098026" cy="3271404"/>
          </a:xfrm>
          <a:prstGeom prst="rect">
            <a:avLst/>
          </a:prstGeom>
        </p:spPr>
      </p:pic>
    </p:spTree>
    <p:extLst>
      <p:ext uri="{BB962C8B-B14F-4D97-AF65-F5344CB8AC3E}">
        <p14:creationId xmlns:p14="http://schemas.microsoft.com/office/powerpoint/2010/main" val="3866331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3921482" cy="163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gn="l">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Sort by</a:t>
            </a:r>
            <a:r>
              <a:rPr lang="en-US" sz="1800" kern="100">
                <a:effectLst/>
                <a:latin typeface="Reem Kufi" panose="020B0604020202020204" charset="-78"/>
                <a:ea typeface="Calibri" panose="020F0502020204030204" pitchFamily="34" charset="0"/>
                <a:cs typeface="Reem Kufi" panose="020B0604020202020204" charset="-78"/>
              </a:rPr>
              <a:t>: Sắp xếp theo tiêu đề, ngày tạo, lượt thích</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Sort by: ‘Created Date’</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10" name="Picture 9">
            <a:extLst>
              <a:ext uri="{FF2B5EF4-FFF2-40B4-BE49-F238E27FC236}">
                <a16:creationId xmlns:a16="http://schemas.microsoft.com/office/drawing/2014/main" id="{1B9C2617-1E5A-4308-9202-D85C66A0EA88}"/>
              </a:ext>
            </a:extLst>
          </p:cNvPr>
          <p:cNvPicPr>
            <a:picLocks noChangeAspect="1"/>
          </p:cNvPicPr>
          <p:nvPr/>
        </p:nvPicPr>
        <p:blipFill>
          <a:blip r:embed="rId3"/>
          <a:stretch>
            <a:fillRect/>
          </a:stretch>
        </p:blipFill>
        <p:spPr>
          <a:xfrm>
            <a:off x="4388182" y="0"/>
            <a:ext cx="3767844" cy="5143500"/>
          </a:xfrm>
          <a:prstGeom prst="rect">
            <a:avLst/>
          </a:prstGeom>
        </p:spPr>
      </p:pic>
    </p:spTree>
    <p:extLst>
      <p:ext uri="{BB962C8B-B14F-4D97-AF65-F5344CB8AC3E}">
        <p14:creationId xmlns:p14="http://schemas.microsoft.com/office/powerpoint/2010/main" val="765894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54186" y="1347892"/>
            <a:ext cx="4765705" cy="609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gn="l">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Like</a:t>
            </a:r>
            <a:r>
              <a:rPr lang="en-US" sz="1800" kern="100">
                <a:effectLst/>
                <a:latin typeface="Reem Kufi" panose="020B0604020202020204" charset="-78"/>
                <a:ea typeface="Calibri" panose="020F0502020204030204" pitchFamily="34" charset="0"/>
                <a:cs typeface="Reem Kufi" panose="020B0604020202020204" charset="-78"/>
              </a:rPr>
              <a:t>: Thích bài đăng (phải đăng nhập)</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36A1F859-060F-456F-9708-2C8D16361D97}"/>
              </a:ext>
            </a:extLst>
          </p:cNvPr>
          <p:cNvPicPr>
            <a:picLocks noChangeAspect="1"/>
          </p:cNvPicPr>
          <p:nvPr/>
        </p:nvPicPr>
        <p:blipFill rotWithShape="1">
          <a:blip r:embed="rId3"/>
          <a:srcRect l="36889" t="12600"/>
          <a:stretch/>
        </p:blipFill>
        <p:spPr>
          <a:xfrm>
            <a:off x="193183" y="2436283"/>
            <a:ext cx="4061974" cy="2570477"/>
          </a:xfrm>
          <a:prstGeom prst="rect">
            <a:avLst/>
          </a:prstGeom>
        </p:spPr>
      </p:pic>
      <p:pic>
        <p:nvPicPr>
          <p:cNvPr id="8" name="Picture 7">
            <a:extLst>
              <a:ext uri="{FF2B5EF4-FFF2-40B4-BE49-F238E27FC236}">
                <a16:creationId xmlns:a16="http://schemas.microsoft.com/office/drawing/2014/main" id="{1DFA5094-68F9-4D56-A006-6359FE8E3544}"/>
              </a:ext>
            </a:extLst>
          </p:cNvPr>
          <p:cNvPicPr>
            <a:picLocks noChangeAspect="1"/>
          </p:cNvPicPr>
          <p:nvPr/>
        </p:nvPicPr>
        <p:blipFill rotWithShape="1">
          <a:blip r:embed="rId4"/>
          <a:srcRect l="29852" t="33858" r="12148"/>
          <a:stretch/>
        </p:blipFill>
        <p:spPr>
          <a:xfrm>
            <a:off x="4448339" y="-1271"/>
            <a:ext cx="4695662" cy="2698327"/>
          </a:xfrm>
          <a:prstGeom prst="rect">
            <a:avLst/>
          </a:prstGeom>
        </p:spPr>
      </p:pic>
      <p:pic>
        <p:nvPicPr>
          <p:cNvPr id="10" name="Picture 9">
            <a:extLst>
              <a:ext uri="{FF2B5EF4-FFF2-40B4-BE49-F238E27FC236}">
                <a16:creationId xmlns:a16="http://schemas.microsoft.com/office/drawing/2014/main" id="{2EB79327-1E9C-49EC-AB20-9DE4BF41856C}"/>
              </a:ext>
            </a:extLst>
          </p:cNvPr>
          <p:cNvPicPr>
            <a:picLocks noChangeAspect="1"/>
          </p:cNvPicPr>
          <p:nvPr/>
        </p:nvPicPr>
        <p:blipFill>
          <a:blip r:embed="rId5"/>
          <a:stretch>
            <a:fillRect/>
          </a:stretch>
        </p:blipFill>
        <p:spPr>
          <a:xfrm>
            <a:off x="4448339" y="2697056"/>
            <a:ext cx="4695661" cy="2445172"/>
          </a:xfrm>
          <a:prstGeom prst="rect">
            <a:avLst/>
          </a:prstGeom>
        </p:spPr>
      </p:pic>
    </p:spTree>
    <p:extLst>
      <p:ext uri="{BB962C8B-B14F-4D97-AF65-F5344CB8AC3E}">
        <p14:creationId xmlns:p14="http://schemas.microsoft.com/office/powerpoint/2010/main" val="3741959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36320" y="799253"/>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Login</a:t>
            </a:r>
            <a:r>
              <a:rPr lang="en-US" sz="1800" kern="100">
                <a:effectLst/>
                <a:latin typeface="Reem Kufi" panose="020B0604020202020204" charset="-78"/>
                <a:ea typeface="Calibri" panose="020F0502020204030204" pitchFamily="34" charset="0"/>
                <a:cs typeface="Reem Kufi" panose="020B0604020202020204" charset="-78"/>
              </a:rPr>
              <a:t>: sau khi login thành công sẽ trở về trang chủ</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05EC3DC2-14D2-4FC2-9378-F509811B3E66}"/>
              </a:ext>
            </a:extLst>
          </p:cNvPr>
          <p:cNvPicPr>
            <a:picLocks noChangeAspect="1"/>
          </p:cNvPicPr>
          <p:nvPr/>
        </p:nvPicPr>
        <p:blipFill>
          <a:blip r:embed="rId3"/>
          <a:stretch>
            <a:fillRect/>
          </a:stretch>
        </p:blipFill>
        <p:spPr>
          <a:xfrm>
            <a:off x="1036320" y="1565219"/>
            <a:ext cx="7071360" cy="2673082"/>
          </a:xfrm>
          <a:prstGeom prst="rect">
            <a:avLst/>
          </a:prstGeom>
        </p:spPr>
      </p:pic>
      <p:pic>
        <p:nvPicPr>
          <p:cNvPr id="8" name="Picture 7">
            <a:extLst>
              <a:ext uri="{FF2B5EF4-FFF2-40B4-BE49-F238E27FC236}">
                <a16:creationId xmlns:a16="http://schemas.microsoft.com/office/drawing/2014/main" id="{9246DCF5-8B52-428D-B8B9-11C8C3EB19B4}"/>
              </a:ext>
            </a:extLst>
          </p:cNvPr>
          <p:cNvPicPr>
            <a:picLocks noChangeAspect="1"/>
          </p:cNvPicPr>
          <p:nvPr/>
        </p:nvPicPr>
        <p:blipFill>
          <a:blip r:embed="rId4"/>
          <a:stretch>
            <a:fillRect/>
          </a:stretch>
        </p:blipFill>
        <p:spPr>
          <a:xfrm>
            <a:off x="0" y="4347254"/>
            <a:ext cx="9144000" cy="608277"/>
          </a:xfrm>
          <a:prstGeom prst="rect">
            <a:avLst/>
          </a:prstGeom>
        </p:spPr>
      </p:pic>
    </p:spTree>
    <p:extLst>
      <p:ext uri="{BB962C8B-B14F-4D97-AF65-F5344CB8AC3E}">
        <p14:creationId xmlns:p14="http://schemas.microsoft.com/office/powerpoint/2010/main" val="5660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97280" y="886169"/>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Đăng ký</a:t>
            </a:r>
            <a:r>
              <a:rPr lang="en-US" sz="1800" kern="100">
                <a:latin typeface="Reem Kufi" panose="020B0604020202020204" charset="-78"/>
                <a:ea typeface="Calibri" panose="020F0502020204030204" pitchFamily="34" charset="0"/>
                <a:cs typeface="Reem Kufi" panose="020B0604020202020204" charset="-78"/>
              </a:rPr>
              <a:t>: Sau khi đăng ký thành công, phải đăng nhập lại</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525C07D2-7D4A-46DE-B264-E353826AA0CA}"/>
              </a:ext>
            </a:extLst>
          </p:cNvPr>
          <p:cNvPicPr>
            <a:picLocks noChangeAspect="1"/>
          </p:cNvPicPr>
          <p:nvPr/>
        </p:nvPicPr>
        <p:blipFill>
          <a:blip r:embed="rId3"/>
          <a:stretch>
            <a:fillRect/>
          </a:stretch>
        </p:blipFill>
        <p:spPr>
          <a:xfrm>
            <a:off x="766" y="1991360"/>
            <a:ext cx="4507564" cy="2546774"/>
          </a:xfrm>
          <a:prstGeom prst="rect">
            <a:avLst/>
          </a:prstGeom>
        </p:spPr>
      </p:pic>
      <p:pic>
        <p:nvPicPr>
          <p:cNvPr id="9" name="Picture 8">
            <a:extLst>
              <a:ext uri="{FF2B5EF4-FFF2-40B4-BE49-F238E27FC236}">
                <a16:creationId xmlns:a16="http://schemas.microsoft.com/office/drawing/2014/main" id="{A9030C09-A5CB-491A-AA29-BD89054135F5}"/>
              </a:ext>
            </a:extLst>
          </p:cNvPr>
          <p:cNvPicPr>
            <a:picLocks noChangeAspect="1"/>
          </p:cNvPicPr>
          <p:nvPr/>
        </p:nvPicPr>
        <p:blipFill>
          <a:blip r:embed="rId4"/>
          <a:stretch>
            <a:fillRect/>
          </a:stretch>
        </p:blipFill>
        <p:spPr>
          <a:xfrm>
            <a:off x="4508330" y="2559183"/>
            <a:ext cx="4635670" cy="1567409"/>
          </a:xfrm>
          <a:prstGeom prst="rect">
            <a:avLst/>
          </a:prstGeom>
        </p:spPr>
      </p:pic>
    </p:spTree>
    <p:extLst>
      <p:ext uri="{BB962C8B-B14F-4D97-AF65-F5344CB8AC3E}">
        <p14:creationId xmlns:p14="http://schemas.microsoft.com/office/powerpoint/2010/main" val="324002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97280" y="886169"/>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Xem chi tiết bài đăng</a:t>
            </a:r>
            <a:r>
              <a:rPr lang="en-US" sz="1800" kern="100">
                <a:effectLst/>
                <a:latin typeface="Reem Kufi" panose="020B0604020202020204" charset="-78"/>
                <a:ea typeface="Calibri" panose="020F0502020204030204" pitchFamily="34" charset="0"/>
                <a:cs typeface="Reem Kufi" panose="020B0604020202020204" charset="-78"/>
              </a:rPr>
              <a:t>: Bấm vào Read more</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92056805-4C09-45CA-9392-83A3C1EA5348}"/>
              </a:ext>
            </a:extLst>
          </p:cNvPr>
          <p:cNvPicPr>
            <a:picLocks noChangeAspect="1"/>
          </p:cNvPicPr>
          <p:nvPr/>
        </p:nvPicPr>
        <p:blipFill>
          <a:blip r:embed="rId3"/>
          <a:stretch>
            <a:fillRect/>
          </a:stretch>
        </p:blipFill>
        <p:spPr>
          <a:xfrm>
            <a:off x="209975" y="1523444"/>
            <a:ext cx="2663876" cy="3416834"/>
          </a:xfrm>
          <a:prstGeom prst="rect">
            <a:avLst/>
          </a:prstGeom>
        </p:spPr>
      </p:pic>
      <p:pic>
        <p:nvPicPr>
          <p:cNvPr id="8" name="Picture 7">
            <a:extLst>
              <a:ext uri="{FF2B5EF4-FFF2-40B4-BE49-F238E27FC236}">
                <a16:creationId xmlns:a16="http://schemas.microsoft.com/office/drawing/2014/main" id="{A00FFC5A-78D6-45F9-9063-188F5EBE3E53}"/>
              </a:ext>
            </a:extLst>
          </p:cNvPr>
          <p:cNvPicPr>
            <a:picLocks noChangeAspect="1"/>
          </p:cNvPicPr>
          <p:nvPr/>
        </p:nvPicPr>
        <p:blipFill>
          <a:blip r:embed="rId4"/>
          <a:stretch>
            <a:fillRect/>
          </a:stretch>
        </p:blipFill>
        <p:spPr>
          <a:xfrm>
            <a:off x="3027680" y="1523444"/>
            <a:ext cx="6116320" cy="3416833"/>
          </a:xfrm>
          <a:prstGeom prst="rect">
            <a:avLst/>
          </a:prstGeom>
        </p:spPr>
      </p:pic>
    </p:spTree>
    <p:extLst>
      <p:ext uri="{BB962C8B-B14F-4D97-AF65-F5344CB8AC3E}">
        <p14:creationId xmlns:p14="http://schemas.microsoft.com/office/powerpoint/2010/main" val="130384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0" y="2231343"/>
            <a:ext cx="2939627" cy="882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Comment</a:t>
            </a:r>
            <a:r>
              <a:rPr lang="en-US" sz="1800" kern="100">
                <a:latin typeface="Reem Kufi" panose="020B0604020202020204" charset="-78"/>
                <a:ea typeface="Calibri" panose="020F0502020204030204" pitchFamily="34" charset="0"/>
                <a:cs typeface="Reem Kufi" panose="020B0604020202020204" charset="-78"/>
              </a:rPr>
              <a:t>: </a:t>
            </a:r>
          </a:p>
          <a:p>
            <a:pPr marL="457200" marR="2540" lvl="1" indent="0">
              <a:lnSpc>
                <a:spcPct val="150000"/>
              </a:lnSpc>
            </a:pPr>
            <a:r>
              <a:rPr lang="en-US" sz="1800" kern="100">
                <a:latin typeface="Reem Kufi" panose="020B0604020202020204" charset="-78"/>
                <a:ea typeface="Calibri" panose="020F0502020204030204" pitchFamily="34" charset="0"/>
                <a:cs typeface="Reem Kufi" panose="020B0604020202020204" charset="-78"/>
              </a:rPr>
              <a:t>Phải đăng nhập</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08245085-1E68-4097-AE54-6E3FDCF14713}"/>
              </a:ext>
            </a:extLst>
          </p:cNvPr>
          <p:cNvPicPr>
            <a:picLocks noChangeAspect="1"/>
          </p:cNvPicPr>
          <p:nvPr/>
        </p:nvPicPr>
        <p:blipFill>
          <a:blip r:embed="rId3"/>
          <a:stretch>
            <a:fillRect/>
          </a:stretch>
        </p:blipFill>
        <p:spPr>
          <a:xfrm>
            <a:off x="3411856" y="609203"/>
            <a:ext cx="5413798" cy="1972409"/>
          </a:xfrm>
          <a:prstGeom prst="rect">
            <a:avLst/>
          </a:prstGeom>
        </p:spPr>
      </p:pic>
      <p:pic>
        <p:nvPicPr>
          <p:cNvPr id="9" name="Picture 8">
            <a:extLst>
              <a:ext uri="{FF2B5EF4-FFF2-40B4-BE49-F238E27FC236}">
                <a16:creationId xmlns:a16="http://schemas.microsoft.com/office/drawing/2014/main" id="{61A1E6CD-7EBF-44D7-B438-B579A005458F}"/>
              </a:ext>
            </a:extLst>
          </p:cNvPr>
          <p:cNvPicPr>
            <a:picLocks noChangeAspect="1"/>
          </p:cNvPicPr>
          <p:nvPr/>
        </p:nvPicPr>
        <p:blipFill>
          <a:blip r:embed="rId4"/>
          <a:stretch>
            <a:fillRect/>
          </a:stretch>
        </p:blipFill>
        <p:spPr>
          <a:xfrm>
            <a:off x="3411856" y="2672668"/>
            <a:ext cx="5413798" cy="2321817"/>
          </a:xfrm>
          <a:prstGeom prst="rect">
            <a:avLst/>
          </a:prstGeom>
        </p:spPr>
      </p:pic>
    </p:spTree>
    <p:extLst>
      <p:ext uri="{BB962C8B-B14F-4D97-AF65-F5344CB8AC3E}">
        <p14:creationId xmlns:p14="http://schemas.microsoft.com/office/powerpoint/2010/main" val="374159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806026"/>
            <a:ext cx="426042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Xem và cập nhật profile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10394E2A-E058-4459-A984-6530B67C06CF}"/>
              </a:ext>
            </a:extLst>
          </p:cNvPr>
          <p:cNvPicPr>
            <a:picLocks noChangeAspect="1"/>
          </p:cNvPicPr>
          <p:nvPr/>
        </p:nvPicPr>
        <p:blipFill>
          <a:blip r:embed="rId3"/>
          <a:stretch>
            <a:fillRect/>
          </a:stretch>
        </p:blipFill>
        <p:spPr>
          <a:xfrm>
            <a:off x="860422" y="1415626"/>
            <a:ext cx="7423156" cy="3522134"/>
          </a:xfrm>
          <a:prstGeom prst="rect">
            <a:avLst/>
          </a:prstGeom>
        </p:spPr>
      </p:pic>
    </p:spTree>
    <p:extLst>
      <p:ext uri="{BB962C8B-B14F-4D97-AF65-F5344CB8AC3E}">
        <p14:creationId xmlns:p14="http://schemas.microsoft.com/office/powerpoint/2010/main" val="267969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833123"/>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Xem các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D880E52C-3056-454F-A0C3-C21C9D366CDD}"/>
              </a:ext>
            </a:extLst>
          </p:cNvPr>
          <p:cNvPicPr>
            <a:picLocks noChangeAspect="1"/>
          </p:cNvPicPr>
          <p:nvPr/>
        </p:nvPicPr>
        <p:blipFill>
          <a:blip r:embed="rId3"/>
          <a:stretch>
            <a:fillRect/>
          </a:stretch>
        </p:blipFill>
        <p:spPr>
          <a:xfrm>
            <a:off x="856240" y="1442723"/>
            <a:ext cx="7431520" cy="3526102"/>
          </a:xfrm>
          <a:prstGeom prst="rect">
            <a:avLst/>
          </a:prstGeom>
        </p:spPr>
      </p:pic>
    </p:spTree>
    <p:extLst>
      <p:ext uri="{BB962C8B-B14F-4D97-AF65-F5344CB8AC3E}">
        <p14:creationId xmlns:p14="http://schemas.microsoft.com/office/powerpoint/2010/main" val="32175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p:nvPr/>
        </p:nvSpPr>
        <p:spPr>
          <a:xfrm>
            <a:off x="1886375"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29"/>
          <p:cNvCxnSpPr>
            <a:cxnSpLocks/>
            <a:stCxn id="223" idx="4"/>
            <a:endCxn id="225" idx="0"/>
          </p:cNvCxnSpPr>
          <p:nvPr/>
        </p:nvCxnSpPr>
        <p:spPr>
          <a:xfrm flipH="1">
            <a:off x="2253724" y="2555423"/>
            <a:ext cx="1" cy="268982"/>
          </a:xfrm>
          <a:prstGeom prst="straightConnector1">
            <a:avLst/>
          </a:prstGeom>
          <a:noFill/>
          <a:ln w="19050" cap="flat" cmpd="sng">
            <a:solidFill>
              <a:schemeClr val="dk2"/>
            </a:solidFill>
            <a:prstDash val="solid"/>
            <a:round/>
            <a:headEnd type="none" w="med" len="med"/>
            <a:tailEnd type="none" w="med" len="med"/>
          </a:ln>
        </p:spPr>
      </p:cxnSp>
      <p:sp>
        <p:nvSpPr>
          <p:cNvPr id="226" name="Google Shape;226;p29"/>
          <p:cNvSpPr/>
          <p:nvPr/>
        </p:nvSpPr>
        <p:spPr>
          <a:xfrm>
            <a:off x="4204650"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9"/>
          <p:cNvCxnSpPr>
            <a:cxnSpLocks/>
            <a:stCxn id="226" idx="4"/>
            <a:endCxn id="228" idx="0"/>
          </p:cNvCxnSpPr>
          <p:nvPr/>
        </p:nvCxnSpPr>
        <p:spPr>
          <a:xfrm>
            <a:off x="4572000" y="2555423"/>
            <a:ext cx="0" cy="268982"/>
          </a:xfrm>
          <a:prstGeom prst="straightConnector1">
            <a:avLst/>
          </a:prstGeom>
          <a:noFill/>
          <a:ln w="19050" cap="flat" cmpd="sng">
            <a:solidFill>
              <a:schemeClr val="dk2"/>
            </a:solidFill>
            <a:prstDash val="solid"/>
            <a:round/>
            <a:headEnd type="none" w="med" len="med"/>
            <a:tailEnd type="none" w="med" len="med"/>
          </a:ln>
        </p:spPr>
      </p:cxnSp>
      <p:sp>
        <p:nvSpPr>
          <p:cNvPr id="229" name="Google Shape;229;p29"/>
          <p:cNvSpPr/>
          <p:nvPr/>
        </p:nvSpPr>
        <p:spPr>
          <a:xfrm>
            <a:off x="6522925"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29"/>
          <p:cNvCxnSpPr>
            <a:cxnSpLocks/>
            <a:stCxn id="229" idx="4"/>
            <a:endCxn id="231" idx="0"/>
          </p:cNvCxnSpPr>
          <p:nvPr/>
        </p:nvCxnSpPr>
        <p:spPr>
          <a:xfrm>
            <a:off x="6890275" y="2555423"/>
            <a:ext cx="0" cy="268982"/>
          </a:xfrm>
          <a:prstGeom prst="straightConnector1">
            <a:avLst/>
          </a:prstGeom>
          <a:noFill/>
          <a:ln w="19050" cap="flat" cmpd="sng">
            <a:solidFill>
              <a:schemeClr val="dk2"/>
            </a:solidFill>
            <a:prstDash val="solid"/>
            <a:round/>
            <a:headEnd type="none" w="med" len="med"/>
            <a:tailEnd type="none" w="med" len="med"/>
          </a:ln>
        </p:spPr>
      </p:cxnSp>
      <p:sp>
        <p:nvSpPr>
          <p:cNvPr id="232" name="Google Shape;23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233" name="Google Shape;233;p29"/>
          <p:cNvSpPr txBox="1">
            <a:spLocks noGrp="1"/>
          </p:cNvSpPr>
          <p:nvPr>
            <p:ph type="title" idx="2"/>
          </p:nvPr>
        </p:nvSpPr>
        <p:spPr>
          <a:xfrm>
            <a:off x="1886375"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4" name="Google Shape;234;p29"/>
          <p:cNvSpPr txBox="1">
            <a:spLocks noGrp="1"/>
          </p:cNvSpPr>
          <p:nvPr>
            <p:ph type="title" idx="3"/>
          </p:nvPr>
        </p:nvSpPr>
        <p:spPr>
          <a:xfrm>
            <a:off x="4204650"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5" name="Google Shape;235;p29"/>
          <p:cNvSpPr txBox="1">
            <a:spLocks noGrp="1"/>
          </p:cNvSpPr>
          <p:nvPr>
            <p:ph type="title" idx="4"/>
          </p:nvPr>
        </p:nvSpPr>
        <p:spPr>
          <a:xfrm>
            <a:off x="6522925"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5" name="Google Shape;225;p29"/>
          <p:cNvSpPr txBox="1">
            <a:spLocks noGrp="1"/>
          </p:cNvSpPr>
          <p:nvPr>
            <p:ph type="subTitle" idx="1"/>
          </p:nvPr>
        </p:nvSpPr>
        <p:spPr>
          <a:xfrm>
            <a:off x="1137393" y="2824405"/>
            <a:ext cx="2232662" cy="4809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Giới thiệu Project</a:t>
            </a:r>
            <a:endParaRPr/>
          </a:p>
        </p:txBody>
      </p:sp>
      <p:sp>
        <p:nvSpPr>
          <p:cNvPr id="228" name="Google Shape;228;p29"/>
          <p:cNvSpPr txBox="1">
            <a:spLocks noGrp="1"/>
          </p:cNvSpPr>
          <p:nvPr>
            <p:ph type="subTitle" idx="5"/>
          </p:nvPr>
        </p:nvSpPr>
        <p:spPr>
          <a:xfrm>
            <a:off x="3419250" y="2824405"/>
            <a:ext cx="2305500" cy="6841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Các thư viện được tích hợp </a:t>
            </a:r>
            <a:endParaRPr/>
          </a:p>
        </p:txBody>
      </p:sp>
      <p:sp>
        <p:nvSpPr>
          <p:cNvPr id="231" name="Google Shape;231;p29"/>
          <p:cNvSpPr txBox="1">
            <a:spLocks noGrp="1"/>
          </p:cNvSpPr>
          <p:nvPr>
            <p:ph type="subTitle" idx="6"/>
          </p:nvPr>
        </p:nvSpPr>
        <p:spPr>
          <a:xfrm>
            <a:off x="5737525" y="2824405"/>
            <a:ext cx="2305500" cy="4809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Chức năng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739670"/>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Thêm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10" name="Picture 9">
            <a:extLst>
              <a:ext uri="{FF2B5EF4-FFF2-40B4-BE49-F238E27FC236}">
                <a16:creationId xmlns:a16="http://schemas.microsoft.com/office/drawing/2014/main" id="{F5898619-E2B0-4C93-9175-60C5DCA9A99F}"/>
              </a:ext>
            </a:extLst>
          </p:cNvPr>
          <p:cNvPicPr>
            <a:picLocks noChangeAspect="1"/>
          </p:cNvPicPr>
          <p:nvPr/>
        </p:nvPicPr>
        <p:blipFill>
          <a:blip r:embed="rId3"/>
          <a:stretch>
            <a:fillRect/>
          </a:stretch>
        </p:blipFill>
        <p:spPr>
          <a:xfrm>
            <a:off x="1028786" y="1265766"/>
            <a:ext cx="7086428" cy="3749901"/>
          </a:xfrm>
          <a:prstGeom prst="rect">
            <a:avLst/>
          </a:prstGeom>
        </p:spPr>
      </p:pic>
    </p:spTree>
    <p:extLst>
      <p:ext uri="{BB962C8B-B14F-4D97-AF65-F5344CB8AC3E}">
        <p14:creationId xmlns:p14="http://schemas.microsoft.com/office/powerpoint/2010/main" val="5368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6" y="704428"/>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Sửa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8" name="Picture 7">
            <a:extLst>
              <a:ext uri="{FF2B5EF4-FFF2-40B4-BE49-F238E27FC236}">
                <a16:creationId xmlns:a16="http://schemas.microsoft.com/office/drawing/2014/main" id="{5012ACB5-46F2-42FD-85F3-AB5BFECAB402}"/>
              </a:ext>
            </a:extLst>
          </p:cNvPr>
          <p:cNvPicPr>
            <a:picLocks noChangeAspect="1"/>
          </p:cNvPicPr>
          <p:nvPr/>
        </p:nvPicPr>
        <p:blipFill>
          <a:blip r:embed="rId3"/>
          <a:stretch>
            <a:fillRect/>
          </a:stretch>
        </p:blipFill>
        <p:spPr>
          <a:xfrm>
            <a:off x="961813" y="1209040"/>
            <a:ext cx="7220373" cy="3820780"/>
          </a:xfrm>
          <a:prstGeom prst="rect">
            <a:avLst/>
          </a:prstGeom>
        </p:spPr>
      </p:pic>
    </p:spTree>
    <p:extLst>
      <p:ext uri="{BB962C8B-B14F-4D97-AF65-F5344CB8AC3E}">
        <p14:creationId xmlns:p14="http://schemas.microsoft.com/office/powerpoint/2010/main" val="1674539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792483"/>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Xoá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7" name="Picture 6">
            <a:extLst>
              <a:ext uri="{FF2B5EF4-FFF2-40B4-BE49-F238E27FC236}">
                <a16:creationId xmlns:a16="http://schemas.microsoft.com/office/drawing/2014/main" id="{338D5BA1-876A-4045-9D5C-6EA973BF6240}"/>
              </a:ext>
            </a:extLst>
          </p:cNvPr>
          <p:cNvPicPr>
            <a:picLocks noChangeAspect="1"/>
          </p:cNvPicPr>
          <p:nvPr/>
        </p:nvPicPr>
        <p:blipFill>
          <a:blip r:embed="rId3"/>
          <a:stretch>
            <a:fillRect/>
          </a:stretch>
        </p:blipFill>
        <p:spPr>
          <a:xfrm>
            <a:off x="721247" y="1350697"/>
            <a:ext cx="7702753" cy="3654796"/>
          </a:xfrm>
          <a:prstGeom prst="rect">
            <a:avLst/>
          </a:prstGeom>
        </p:spPr>
      </p:pic>
    </p:spTree>
    <p:extLst>
      <p:ext uri="{BB962C8B-B14F-4D97-AF65-F5344CB8AC3E}">
        <p14:creationId xmlns:p14="http://schemas.microsoft.com/office/powerpoint/2010/main" val="3898878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6"/>
          <p:cNvSpPr txBox="1">
            <a:spLocks noGrp="1"/>
          </p:cNvSpPr>
          <p:nvPr>
            <p:ph type="ctrTitle"/>
          </p:nvPr>
        </p:nvSpPr>
        <p:spPr>
          <a:xfrm>
            <a:off x="2382250" y="535000"/>
            <a:ext cx="43794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511" name="Google Shape;511;p46"/>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flipH="1">
            <a:off x="7726247" y="4244236"/>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806508E-CD18-4055-9A86-C20B632DC4B2}"/>
              </a:ext>
            </a:extLst>
          </p:cNvPr>
          <p:cNvPicPr>
            <a:picLocks noChangeAspect="1"/>
          </p:cNvPicPr>
          <p:nvPr/>
        </p:nvPicPr>
        <p:blipFill>
          <a:blip r:embed="rId3"/>
          <a:stretch>
            <a:fillRect/>
          </a:stretch>
        </p:blipFill>
        <p:spPr>
          <a:xfrm>
            <a:off x="2570215" y="3287918"/>
            <a:ext cx="4294365" cy="899275"/>
          </a:xfrm>
          <a:prstGeom prst="rect">
            <a:avLst/>
          </a:prstGeom>
        </p:spPr>
      </p:pic>
      <p:sp>
        <p:nvSpPr>
          <p:cNvPr id="3" name="Subtitle 2">
            <a:extLst>
              <a:ext uri="{FF2B5EF4-FFF2-40B4-BE49-F238E27FC236}">
                <a16:creationId xmlns:a16="http://schemas.microsoft.com/office/drawing/2014/main" id="{26AE5116-9BDC-462F-966B-3078D94E0439}"/>
              </a:ext>
            </a:extLst>
          </p:cNvPr>
          <p:cNvSpPr>
            <a:spLocks noGrp="1"/>
          </p:cNvSpPr>
          <p:nvPr>
            <p:ph type="subTitle" idx="1"/>
          </p:nvPr>
        </p:nvSpPr>
        <p:spPr>
          <a:xfrm>
            <a:off x="2664259" y="2063857"/>
            <a:ext cx="3868442" cy="1537952"/>
          </a:xfrm>
        </p:spPr>
        <p:txBody>
          <a:bodyPr/>
          <a:lstStyle/>
          <a:p>
            <a:pPr algn="just"/>
            <a:r>
              <a:rPr lang="en-US" u="sng" dirty="0"/>
              <a:t>Group </a:t>
            </a:r>
            <a:r>
              <a:rPr lang="en-US" u="sng" dirty="0" smtClean="0"/>
              <a:t>17:</a:t>
            </a:r>
            <a:endParaRPr lang="en-US" u="sng" dirty="0"/>
          </a:p>
          <a:p>
            <a:pPr marL="495300" indent="-342900" algn="just">
              <a:buAutoNum type="arabicPeriod"/>
            </a:pPr>
            <a:r>
              <a:rPr lang="en-US" dirty="0" smtClean="0"/>
              <a:t>Phạm Minh Thiện - 272112022495</a:t>
            </a:r>
          </a:p>
          <a:p>
            <a:pPr marL="495300" indent="-342900" algn="just">
              <a:buAutoNum type="arabicPeriod"/>
            </a:pPr>
            <a:r>
              <a:rPr lang="en-US" dirty="0" err="1" smtClean="0"/>
              <a:t>Đỗ</a:t>
            </a:r>
            <a:r>
              <a:rPr lang="en-US" dirty="0" smtClean="0"/>
              <a:t> </a:t>
            </a:r>
            <a:r>
              <a:rPr lang="en-US" dirty="0" err="1" smtClean="0"/>
              <a:t>Nguyễn</a:t>
            </a:r>
            <a:r>
              <a:rPr lang="en-US" dirty="0" smtClean="0"/>
              <a:t> Minh </a:t>
            </a:r>
            <a:r>
              <a:rPr lang="en-US" dirty="0" err="1" smtClean="0"/>
              <a:t>Quân</a:t>
            </a:r>
            <a:r>
              <a:rPr lang="en-US" dirty="0"/>
              <a:t> </a:t>
            </a:r>
            <a:r>
              <a:rPr lang="en-US" dirty="0" smtClean="0"/>
              <a:t>- </a:t>
            </a:r>
            <a:r>
              <a:rPr lang="en-US" dirty="0"/>
              <a:t>27211248290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9"/>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1877568" y="2466650"/>
            <a:ext cx="5388864" cy="10351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Giới thiệu Project</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08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6" name="Google Shape;28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 Project</a:t>
            </a:r>
            <a:endParaRPr/>
          </a:p>
        </p:txBody>
      </p:sp>
      <p:sp>
        <p:nvSpPr>
          <p:cNvPr id="287" name="Google Shape;287;p34"/>
          <p:cNvSpPr txBox="1">
            <a:spLocks noGrp="1"/>
          </p:cNvSpPr>
          <p:nvPr>
            <p:ph type="subTitle" idx="1"/>
          </p:nvPr>
        </p:nvSpPr>
        <p:spPr>
          <a:xfrm>
            <a:off x="592496" y="1141995"/>
            <a:ext cx="8107008" cy="1648618"/>
          </a:xfrm>
          <a:prstGeom prst="rect">
            <a:avLst/>
          </a:prstGeom>
        </p:spPr>
        <p:txBody>
          <a:bodyPr spcFirstLastPara="1" wrap="square" lIns="91425" tIns="91425" rIns="91425" bIns="91425" anchor="b" anchorCtr="0">
            <a:noAutofit/>
          </a:bodyPr>
          <a:lstStyle/>
          <a:p>
            <a:pPr marL="285750" lvl="0" indent="-285750" algn="l" rtl="0">
              <a:lnSpc>
                <a:spcPct val="130000"/>
              </a:lnSpc>
              <a:spcBef>
                <a:spcPts val="0"/>
              </a:spcBef>
              <a:spcAft>
                <a:spcPts val="0"/>
              </a:spcAft>
              <a:buFontTx/>
              <a:buChar char="-"/>
            </a:pPr>
            <a:r>
              <a:rPr lang="vi-VN"/>
              <a:t>Dự án </a:t>
            </a:r>
            <a:r>
              <a:rPr lang="en-US"/>
              <a:t>Django</a:t>
            </a:r>
            <a:r>
              <a:rPr lang="vi-VN"/>
              <a:t> Blog</a:t>
            </a:r>
            <a:r>
              <a:rPr lang="en-US"/>
              <a:t> cá nhân</a:t>
            </a:r>
            <a:r>
              <a:rPr lang="vi-VN"/>
              <a:t> là một nền tảng mạnh mẽ và linh hoạt, được xây dựng hoàn toàn bằng ngôn ngữ lập trình Python. Được thiết kế với sự dễ dàng sử dụng và mở rộng, tạo ra một trải nghiệm viết blog đơn giản và đồng thời cung cấp các tính năng mạnh mẽ cho cả người quản trị và người đọc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8" name="Picture 7">
            <a:extLst>
              <a:ext uri="{FF2B5EF4-FFF2-40B4-BE49-F238E27FC236}">
                <a16:creationId xmlns:a16="http://schemas.microsoft.com/office/drawing/2014/main" id="{256779E0-7191-4658-A413-3E89AD80823A}"/>
              </a:ext>
            </a:extLst>
          </p:cNvPr>
          <p:cNvPicPr>
            <a:picLocks noChangeAspect="1"/>
          </p:cNvPicPr>
          <p:nvPr/>
        </p:nvPicPr>
        <p:blipFill rotWithShape="1">
          <a:blip r:embed="rId3"/>
          <a:srcRect b="50000"/>
          <a:stretch/>
        </p:blipFill>
        <p:spPr>
          <a:xfrm>
            <a:off x="968586" y="215486"/>
            <a:ext cx="6780107" cy="4712528"/>
          </a:xfrm>
          <a:prstGeom prst="rect">
            <a:avLst/>
          </a:prstGeom>
        </p:spPr>
      </p:pic>
    </p:spTree>
    <p:extLst>
      <p:ext uri="{BB962C8B-B14F-4D97-AF65-F5344CB8AC3E}">
        <p14:creationId xmlns:p14="http://schemas.microsoft.com/office/powerpoint/2010/main" val="99484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69847C-9F3A-41FD-9F22-FCA47F7C4C79}"/>
              </a:ext>
            </a:extLst>
          </p:cNvPr>
          <p:cNvPicPr>
            <a:picLocks noChangeAspect="1"/>
          </p:cNvPicPr>
          <p:nvPr/>
        </p:nvPicPr>
        <p:blipFill rotWithShape="1">
          <a:blip r:embed="rId2"/>
          <a:srcRect l="55" t="50274" r="-55" b="-274"/>
          <a:stretch/>
        </p:blipFill>
        <p:spPr>
          <a:xfrm>
            <a:off x="1070188" y="205910"/>
            <a:ext cx="6807660" cy="4731679"/>
          </a:xfrm>
          <a:prstGeom prst="rect">
            <a:avLst/>
          </a:prstGeom>
        </p:spPr>
      </p:pic>
    </p:spTree>
    <p:extLst>
      <p:ext uri="{BB962C8B-B14F-4D97-AF65-F5344CB8AC3E}">
        <p14:creationId xmlns:p14="http://schemas.microsoft.com/office/powerpoint/2010/main" val="50653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8"/>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2391900" y="2466649"/>
            <a:ext cx="4360200" cy="16721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Các thư viện được tích hợp </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720000" y="445025"/>
            <a:ext cx="7704000" cy="11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Các thư viện được tích hợp </a:t>
            </a:r>
            <a:endParaRPr/>
          </a:p>
        </p:txBody>
      </p:sp>
      <p:sp>
        <p:nvSpPr>
          <p:cNvPr id="264" name="Google Shape;264;p32"/>
          <p:cNvSpPr txBox="1">
            <a:spLocks noGrp="1"/>
          </p:cNvSpPr>
          <p:nvPr>
            <p:ph type="subTitle" idx="1"/>
          </p:nvPr>
        </p:nvSpPr>
        <p:spPr>
          <a:xfrm>
            <a:off x="720000" y="1081853"/>
            <a:ext cx="3553973" cy="3341134"/>
          </a:xfrm>
          <a:prstGeom prst="rect">
            <a:avLst/>
          </a:prstGeom>
        </p:spPr>
        <p:txBody>
          <a:bodyPr spcFirstLastPara="1" wrap="square" lIns="91425" tIns="91425" rIns="91425" bIns="91425" anchor="b" anchorCtr="0">
            <a:noAutofit/>
          </a:bodyPr>
          <a:lstStyle/>
          <a:p>
            <a:pPr marL="285750" lvl="0" indent="-285750" algn="l" rtl="0">
              <a:lnSpc>
                <a:spcPct val="130000"/>
              </a:lnSpc>
              <a:spcBef>
                <a:spcPts val="0"/>
              </a:spcBef>
              <a:spcAft>
                <a:spcPts val="0"/>
              </a:spcAft>
              <a:buFontTx/>
              <a:buChar char="-"/>
            </a:pPr>
            <a:r>
              <a:rPr lang="en-US" b="1"/>
              <a:t>TinyMCE: Trình soạn thảo văn bản JavaScript.</a:t>
            </a:r>
          </a:p>
          <a:p>
            <a:pPr marL="285750" lvl="0" indent="-285750" algn="l" rtl="0">
              <a:lnSpc>
                <a:spcPct val="130000"/>
              </a:lnSpc>
              <a:spcBef>
                <a:spcPts val="0"/>
              </a:spcBef>
              <a:spcAft>
                <a:spcPts val="0"/>
              </a:spcAft>
              <a:buFontTx/>
              <a:buChar char="-"/>
            </a:pPr>
            <a:r>
              <a:rPr lang="en-US" b="1"/>
              <a:t>Crispy_forms:  Thư viện Django, làm cho biểu mẫu dễ tuỳ chỉnh và sắp xếp đẹp hơn.</a:t>
            </a:r>
          </a:p>
          <a:p>
            <a:pPr marL="285750" lvl="0" indent="-285750" algn="l" rtl="0">
              <a:lnSpc>
                <a:spcPct val="130000"/>
              </a:lnSpc>
              <a:spcBef>
                <a:spcPts val="0"/>
              </a:spcBef>
              <a:spcAft>
                <a:spcPts val="0"/>
              </a:spcAft>
              <a:buFontTx/>
              <a:buChar char="-"/>
            </a:pPr>
            <a:r>
              <a:rPr lang="en-US" b="1"/>
              <a:t>Crispy_bootstrap5: Mở rộng tính năng của crispy_forms với Bootstrap 5</a:t>
            </a:r>
            <a:endParaRPr b="1"/>
          </a:p>
        </p:txBody>
      </p:sp>
      <p:pic>
        <p:nvPicPr>
          <p:cNvPr id="3" name="Picture 2">
            <a:extLst>
              <a:ext uri="{FF2B5EF4-FFF2-40B4-BE49-F238E27FC236}">
                <a16:creationId xmlns:a16="http://schemas.microsoft.com/office/drawing/2014/main" id="{874AF119-F9ED-4877-BBC8-C48AAB41C46E}"/>
              </a:ext>
            </a:extLst>
          </p:cNvPr>
          <p:cNvPicPr>
            <a:picLocks noChangeAspect="1"/>
          </p:cNvPicPr>
          <p:nvPr/>
        </p:nvPicPr>
        <p:blipFill>
          <a:blip r:embed="rId3"/>
          <a:stretch>
            <a:fillRect/>
          </a:stretch>
        </p:blipFill>
        <p:spPr>
          <a:xfrm>
            <a:off x="4706209" y="1385658"/>
            <a:ext cx="3788204" cy="3254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9"/>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2391900" y="2466650"/>
            <a:ext cx="4360200" cy="1014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Chức năng</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03</a:t>
            </a:r>
            <a:endParaRPr dirty="0"/>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414565"/>
      </p:ext>
    </p:extLst>
  </p:cSld>
  <p:clrMapOvr>
    <a:masterClrMapping/>
  </p:clrMapOvr>
</p:sld>
</file>

<file path=ppt/theme/theme1.xml><?xml version="1.0" encoding="utf-8"?>
<a:theme xmlns:a="http://schemas.openxmlformats.org/drawingml/2006/main" name="Minimalist Abstract Social Media Strategy by Slidesgo">
  <a:themeElements>
    <a:clrScheme name="Simple Light">
      <a:dk1>
        <a:srgbClr val="270901"/>
      </a:dk1>
      <a:lt1>
        <a:srgbClr val="EFE8DE"/>
      </a:lt1>
      <a:dk2>
        <a:srgbClr val="A65F31"/>
      </a:dk2>
      <a:lt2>
        <a:srgbClr val="FFFBF5"/>
      </a:lt2>
      <a:accent1>
        <a:srgbClr val="D7CDC4"/>
      </a:accent1>
      <a:accent2>
        <a:srgbClr val="D79A49"/>
      </a:accent2>
      <a:accent3>
        <a:srgbClr val="FFFFFF"/>
      </a:accent3>
      <a:accent4>
        <a:srgbClr val="FFFFFF"/>
      </a:accent4>
      <a:accent5>
        <a:srgbClr val="FFFFFF"/>
      </a:accent5>
      <a:accent6>
        <a:srgbClr val="FFFFFF"/>
      </a:accent6>
      <a:hlink>
        <a:srgbClr val="2709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344</Words>
  <Application>Microsoft Office PowerPoint</Application>
  <PresentationFormat>On-screen Show (16:9)</PresentationFormat>
  <Paragraphs>52</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Open Sans</vt:lpstr>
      <vt:lpstr>Calibri</vt:lpstr>
      <vt:lpstr>Raleway</vt:lpstr>
      <vt:lpstr>Reem Kufi</vt:lpstr>
      <vt:lpstr>Arial</vt:lpstr>
      <vt:lpstr>Minimalist Abstract Social Media Strategy by Slidesgo</vt:lpstr>
      <vt:lpstr>TỔNG QUAN VỀ DJANGO FRAMEWORK</vt:lpstr>
      <vt:lpstr>NỘI DUNG</vt:lpstr>
      <vt:lpstr>Giới thiệu Project</vt:lpstr>
      <vt:lpstr>Giới thiệu Project</vt:lpstr>
      <vt:lpstr>PowerPoint Presentation</vt:lpstr>
      <vt:lpstr>PowerPoint Presentation</vt:lpstr>
      <vt:lpstr>Các thư viện được tích hợp </vt:lpstr>
      <vt:lpstr>Các thư viện được tích hợp </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DJANGO FRAMEWORK</dc:title>
  <cp:lastModifiedBy>MT</cp:lastModifiedBy>
  <cp:revision>63</cp:revision>
  <dcterms:modified xsi:type="dcterms:W3CDTF">2024-12-04T02:48:06Z</dcterms:modified>
</cp:coreProperties>
</file>